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2893" r:id="rId2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CCCC"/>
    <a:srgbClr val="CC0099"/>
    <a:srgbClr val="CC0066"/>
    <a:srgbClr val="FFCCFF"/>
    <a:srgbClr val="339933"/>
    <a:srgbClr val="33CCCC"/>
    <a:srgbClr val="FF9900"/>
    <a:srgbClr val="CC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36" autoAdjust="0"/>
    <p:restoredTop sz="86456" autoAdjust="0"/>
  </p:normalViewPr>
  <p:slideViewPr>
    <p:cSldViewPr snapToGrid="0" showGuides="1">
      <p:cViewPr varScale="1">
        <p:scale>
          <a:sx n="99" d="100"/>
          <a:sy n="99" d="100"/>
        </p:scale>
        <p:origin x="-156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4EFC2-A856-4A60-918A-21547E179232}" type="datetimeFigureOut">
              <a:rPr lang="zh-TW" altLang="en-US" smtClean="0"/>
              <a:t>2024/1/26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B48F4-D5E8-4CE5-B136-DBE8C9465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21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39404-49DF-4060-8DF5-72B6FDEDE2B6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3C8F5-42F1-4AED-964A-ED030D8BE1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69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3C8F5-42F1-4AED-964A-ED030D8BE17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347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5034A1F-9A2E-486C-0D91-2E9A5CE31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FFB926DB-50A5-C3D1-088A-3A5F767EB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667D8448-5940-9BDB-1857-0CA2D000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417951E-316E-3AD4-9EA4-E95026EF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14FF24B-F272-609F-1427-D8893297E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49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1464AD4-989F-A41D-1AEE-85207D020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C21D8869-6576-0986-2D07-C8A5E740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5A83783-4D29-9A63-259A-756739E3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0FE2303-F1A6-219B-53F6-89603451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0430C8A-D685-AA61-85C4-1CC38EF3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61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372E098-3AD7-3625-5738-3542794D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ABC75140-9F99-D91A-477C-1A94F7C2F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CB866E8B-C585-8101-2EF7-5BB2142A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5CDA96A8-0D1B-B442-5484-7131DF8A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1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543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2F8CA5B4-CEB3-08F6-A89E-B73FFF36E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301E8DD8-7545-7137-21C4-B9E71B3C6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8E306DA-FFD8-F5FA-4F26-A4408773E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05624-A6F3-4EE4-896D-8B2EFCEE9513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D0CAE9F-A9DC-4336-A2C4-C13ADCAE7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9BB7B66-8BD6-A054-72B3-84CA57409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02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187304" y="1718067"/>
            <a:ext cx="3743058" cy="3667893"/>
          </a:xfrm>
          <a:prstGeom prst="ellipse">
            <a:avLst/>
          </a:prstGeom>
          <a:noFill/>
          <a:ln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26">
            <a:extLst>
              <a:ext uri="{FF2B5EF4-FFF2-40B4-BE49-F238E27FC236}">
                <a16:creationId xmlns="" xmlns:a16="http://schemas.microsoft.com/office/drawing/2014/main" id="{868BCE24-1AE4-4452-8041-4046432D062B}"/>
              </a:ext>
            </a:extLst>
          </p:cNvPr>
          <p:cNvSpPr/>
          <p:nvPr/>
        </p:nvSpPr>
        <p:spPr>
          <a:xfrm>
            <a:off x="914400" y="1384225"/>
            <a:ext cx="3287061" cy="1120850"/>
          </a:xfrm>
          <a:prstGeom prst="roundRect">
            <a:avLst>
              <a:gd name="adj" fmla="val 50000"/>
            </a:avLst>
          </a:prstGeom>
          <a:solidFill>
            <a:srgbClr val="CC0066"/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cs typeface="Arial Unicode MS" panose="020B0604020202020204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6" name="矩形: 圆角 32">
            <a:extLst>
              <a:ext uri="{FF2B5EF4-FFF2-40B4-BE49-F238E27FC236}">
                <a16:creationId xmlns="" xmlns:a16="http://schemas.microsoft.com/office/drawing/2014/main" id="{9F6938A6-F94F-4A39-83FF-8EAB9A0ED581}"/>
              </a:ext>
            </a:extLst>
          </p:cNvPr>
          <p:cNvSpPr/>
          <p:nvPr/>
        </p:nvSpPr>
        <p:spPr>
          <a:xfrm>
            <a:off x="475998" y="2939564"/>
            <a:ext cx="3375282" cy="1040755"/>
          </a:xfrm>
          <a:prstGeom prst="roundRect">
            <a:avLst>
              <a:gd name="adj" fmla="val 50000"/>
            </a:avLst>
          </a:prstGeom>
          <a:solidFill>
            <a:srgbClr val="CC0066"/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Arial Unicode MS" panose="020B0604020202020204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7" name="矩形: 圆角 33">
            <a:extLst>
              <a:ext uri="{FF2B5EF4-FFF2-40B4-BE49-F238E27FC236}">
                <a16:creationId xmlns="" xmlns:a16="http://schemas.microsoft.com/office/drawing/2014/main" id="{A521E4CB-143F-4FCB-8606-C9D027A1F113}"/>
              </a:ext>
            </a:extLst>
          </p:cNvPr>
          <p:cNvSpPr/>
          <p:nvPr/>
        </p:nvSpPr>
        <p:spPr>
          <a:xfrm>
            <a:off x="1438275" y="4651936"/>
            <a:ext cx="3386831" cy="1407339"/>
          </a:xfrm>
          <a:prstGeom prst="roundRect">
            <a:avLst>
              <a:gd name="adj" fmla="val 50000"/>
            </a:avLst>
          </a:prstGeom>
          <a:solidFill>
            <a:srgbClr val="CC0066"/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Arial Unicode MS" panose="020B0604020202020204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8" name="矩形: 圆角 34">
            <a:extLst>
              <a:ext uri="{FF2B5EF4-FFF2-40B4-BE49-F238E27FC236}">
                <a16:creationId xmlns="" xmlns:a16="http://schemas.microsoft.com/office/drawing/2014/main" id="{970B84B5-DD98-4B79-8BAF-BA690E57E63C}"/>
              </a:ext>
            </a:extLst>
          </p:cNvPr>
          <p:cNvSpPr/>
          <p:nvPr/>
        </p:nvSpPr>
        <p:spPr>
          <a:xfrm>
            <a:off x="8073395" y="1384226"/>
            <a:ext cx="3461380" cy="1120850"/>
          </a:xfrm>
          <a:prstGeom prst="roundRect">
            <a:avLst>
              <a:gd name="adj" fmla="val 50000"/>
            </a:avLst>
          </a:prstGeom>
          <a:solidFill>
            <a:srgbClr val="33CCCC"/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Arial Unicode MS" panose="020B0604020202020204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9" name="矩形: 圆角 41">
            <a:extLst>
              <a:ext uri="{FF2B5EF4-FFF2-40B4-BE49-F238E27FC236}">
                <a16:creationId xmlns="" xmlns:a16="http://schemas.microsoft.com/office/drawing/2014/main" id="{58E90748-33DD-4852-AD7A-ECB99BD71AE0}"/>
              </a:ext>
            </a:extLst>
          </p:cNvPr>
          <p:cNvSpPr/>
          <p:nvPr/>
        </p:nvSpPr>
        <p:spPr>
          <a:xfrm>
            <a:off x="7226614" y="4651937"/>
            <a:ext cx="3741141" cy="1407338"/>
          </a:xfrm>
          <a:prstGeom prst="roundRect">
            <a:avLst>
              <a:gd name="adj" fmla="val 50000"/>
            </a:avLst>
          </a:prstGeom>
          <a:solidFill>
            <a:srgbClr val="33CCCC"/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Arial Unicode MS" panose="020B0604020202020204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10" name="矩形: 圆角 42">
            <a:extLst>
              <a:ext uri="{FF2B5EF4-FFF2-40B4-BE49-F238E27FC236}">
                <a16:creationId xmlns="" xmlns:a16="http://schemas.microsoft.com/office/drawing/2014/main" id="{23B59CFD-28B4-4199-A82C-8C2777A14BB2}"/>
              </a:ext>
            </a:extLst>
          </p:cNvPr>
          <p:cNvSpPr/>
          <p:nvPr/>
        </p:nvSpPr>
        <p:spPr>
          <a:xfrm>
            <a:off x="8216625" y="2939565"/>
            <a:ext cx="3346683" cy="1040754"/>
          </a:xfrm>
          <a:prstGeom prst="roundRect">
            <a:avLst>
              <a:gd name="adj" fmla="val 50000"/>
            </a:avLst>
          </a:prstGeom>
          <a:solidFill>
            <a:srgbClr val="33CCCC"/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Arial Unicode MS" panose="020B0604020202020204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637400D9-3AFD-419C-929E-B7E1405BA6DA}"/>
              </a:ext>
            </a:extLst>
          </p:cNvPr>
          <p:cNvSpPr txBox="1"/>
          <p:nvPr/>
        </p:nvSpPr>
        <p:spPr>
          <a:xfrm>
            <a:off x="1069093" y="1621484"/>
            <a:ext cx="3013649" cy="70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培養學生語言、科技、藝術、社交等各方面均衡發展</a:t>
            </a:r>
            <a:endParaRPr lang="zh-CN" altLang="en-US" b="1" dirty="0">
              <a:solidFill>
                <a:schemeClr val="bg1"/>
              </a:solidFill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2C0D88CB-2E6D-4799-80FF-4BCF87148CD5}"/>
              </a:ext>
            </a:extLst>
          </p:cNvPr>
          <p:cNvSpPr txBox="1"/>
          <p:nvPr/>
        </p:nvSpPr>
        <p:spPr>
          <a:xfrm>
            <a:off x="914399" y="3105821"/>
            <a:ext cx="2574421" cy="70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加強雙語教學</a:t>
            </a:r>
            <a:endParaRPr lang="zh-CN" altLang="en-US" b="1" dirty="0">
              <a:solidFill>
                <a:schemeClr val="bg1"/>
              </a:solidFill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  <a:p>
            <a:pPr algn="ctr">
              <a:lnSpc>
                <a:spcPts val="2500"/>
              </a:lnSpc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（英語、普通話）</a:t>
            </a:r>
            <a:endParaRPr lang="zh-CN" altLang="en-US" b="1" dirty="0">
              <a:solidFill>
                <a:schemeClr val="bg1"/>
              </a:solidFill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70B625A5-D016-4859-927E-376412C6DF3E}"/>
              </a:ext>
            </a:extLst>
          </p:cNvPr>
          <p:cNvSpPr txBox="1"/>
          <p:nvPr/>
        </p:nvSpPr>
        <p:spPr>
          <a:xfrm>
            <a:off x="8359461" y="1621483"/>
            <a:ext cx="2796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與大學合作將</a:t>
            </a:r>
            <a:r>
              <a:rPr lang="en-US" altLang="zh-TW" b="1" dirty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AI</a:t>
            </a:r>
            <a:r>
              <a:rPr lang="zh-TW" altLang="en-US" b="1" dirty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人工</a:t>
            </a:r>
            <a:r>
              <a:rPr lang="zh-TW" altLang="en-US" b="1" dirty="0" smtClean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智能</a:t>
            </a:r>
            <a:endParaRPr lang="en-US" altLang="zh-TW" b="1" dirty="0" smtClean="0"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  <a:p>
            <a:r>
              <a:rPr lang="zh-TW" altLang="en-US" b="1" dirty="0" smtClean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融入</a:t>
            </a:r>
            <a:r>
              <a:rPr lang="zh-TW" altLang="en-US" b="1" dirty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課堂教學中</a:t>
            </a:r>
            <a:endParaRPr lang="zh-CN" altLang="en-US" b="1" dirty="0"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="" xmlns:a16="http://schemas.microsoft.com/office/drawing/2014/main" id="{C055DCEF-4CCD-4BA5-AC1A-96E461206940}"/>
              </a:ext>
            </a:extLst>
          </p:cNvPr>
          <p:cNvSpPr/>
          <p:nvPr/>
        </p:nvSpPr>
        <p:spPr>
          <a:xfrm flipH="1">
            <a:off x="4543897" y="1994546"/>
            <a:ext cx="3067627" cy="309351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254000" dist="101600" dir="2700000" algn="tl" rotWithShape="0">
              <a:schemeClr val="bg2">
                <a:lumMod val="2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26" name="文本框 11">
            <a:extLst>
              <a:ext uri="{FF2B5EF4-FFF2-40B4-BE49-F238E27FC236}">
                <a16:creationId xmlns="" xmlns:a16="http://schemas.microsoft.com/office/drawing/2014/main" id="{2C0D88CB-2E6D-4799-80FF-4BCF87148CD5}"/>
              </a:ext>
            </a:extLst>
          </p:cNvPr>
          <p:cNvSpPr txBox="1"/>
          <p:nvPr/>
        </p:nvSpPr>
        <p:spPr>
          <a:xfrm>
            <a:off x="1656467" y="4940865"/>
            <a:ext cx="2958779" cy="70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注重實踐和應用</a:t>
            </a:r>
            <a:endParaRPr lang="en-US" altLang="zh-TW" b="1" dirty="0">
              <a:solidFill>
                <a:schemeClr val="bg1"/>
              </a:solidFill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  <a:p>
            <a:pPr algn="ctr">
              <a:lnSpc>
                <a:spcPts val="2500"/>
              </a:lnSpc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將所學知識應於實際生活中</a:t>
            </a:r>
            <a:endParaRPr lang="zh-CN" altLang="en-US" b="1" dirty="0">
              <a:solidFill>
                <a:schemeClr val="bg1"/>
              </a:solidFill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</p:txBody>
      </p:sp>
      <p:grpSp>
        <p:nvGrpSpPr>
          <p:cNvPr id="27" name="组合 35">
            <a:extLst>
              <a:ext uri="{FF2B5EF4-FFF2-40B4-BE49-F238E27FC236}">
                <a16:creationId xmlns="" xmlns:a16="http://schemas.microsoft.com/office/drawing/2014/main" id="{9DD09AA4-C5BB-CC4A-AD41-59CC383A8711}"/>
              </a:ext>
            </a:extLst>
          </p:cNvPr>
          <p:cNvGrpSpPr/>
          <p:nvPr/>
        </p:nvGrpSpPr>
        <p:grpSpPr>
          <a:xfrm>
            <a:off x="267687" y="443463"/>
            <a:ext cx="512325" cy="303669"/>
            <a:chOff x="250223" y="420674"/>
            <a:chExt cx="564487" cy="366661"/>
          </a:xfrm>
        </p:grpSpPr>
        <p:sp>
          <p:nvSpPr>
            <p:cNvPr id="36" name="圆角矩形 15">
              <a:extLst>
                <a:ext uri="{FF2B5EF4-FFF2-40B4-BE49-F238E27FC236}">
                  <a16:creationId xmlns="" xmlns:a16="http://schemas.microsoft.com/office/drawing/2014/main" id="{2E757D22-6D8E-47CC-E99C-70FE07C7F4F0}"/>
                </a:ext>
              </a:extLst>
            </p:cNvPr>
            <p:cNvSpPr/>
            <p:nvPr/>
          </p:nvSpPr>
          <p:spPr>
            <a:xfrm rot="2700000">
              <a:off x="487720" y="427732"/>
              <a:ext cx="334047" cy="319932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圆角矩形 16">
              <a:extLst>
                <a:ext uri="{FF2B5EF4-FFF2-40B4-BE49-F238E27FC236}">
                  <a16:creationId xmlns="" xmlns:a16="http://schemas.microsoft.com/office/drawing/2014/main" id="{6257418E-CE66-5515-5B1A-8DD0EBA4A3B6}"/>
                </a:ext>
              </a:extLst>
            </p:cNvPr>
            <p:cNvSpPr/>
            <p:nvPr/>
          </p:nvSpPr>
          <p:spPr>
            <a:xfrm rot="2700000">
              <a:off x="241214" y="434800"/>
              <a:ext cx="361544" cy="343525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pic>
        <p:nvPicPr>
          <p:cNvPr id="16" name="圖片 15">
            <a:extLst>
              <a:ext uri="{FF2B5EF4-FFF2-40B4-BE49-F238E27FC236}">
                <a16:creationId xmlns="" xmlns:a16="http://schemas.microsoft.com/office/drawing/2014/main" id="{63DA50F3-7070-BB24-719B-280395CC90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183" y="2290303"/>
            <a:ext cx="2753299" cy="27532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文字方塊 18">
            <a:extLst>
              <a:ext uri="{FF2B5EF4-FFF2-40B4-BE49-F238E27FC236}">
                <a16:creationId xmlns="" xmlns:a16="http://schemas.microsoft.com/office/drawing/2014/main" id="{230B84AB-8398-5A7D-A252-239CB869134B}"/>
              </a:ext>
            </a:extLst>
          </p:cNvPr>
          <p:cNvSpPr txBox="1"/>
          <p:nvPr/>
        </p:nvSpPr>
        <p:spPr>
          <a:xfrm>
            <a:off x="8639564" y="3136775"/>
            <a:ext cx="32870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開展多元化的藝術活動</a:t>
            </a:r>
            <a:endParaRPr lang="en-US" altLang="zh-TW" b="1" dirty="0"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  <a:p>
            <a:r>
              <a:rPr lang="zh-TW" altLang="en-US" b="1" dirty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發展學生的創意思維</a:t>
            </a:r>
            <a:endParaRPr lang="zh-CN" altLang="en-US" b="1" dirty="0"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="" xmlns:a16="http://schemas.microsoft.com/office/drawing/2014/main" id="{31D6975E-8AD7-9AA0-277F-C61E0ABE1459}"/>
              </a:ext>
            </a:extLst>
          </p:cNvPr>
          <p:cNvSpPr txBox="1"/>
          <p:nvPr/>
        </p:nvSpPr>
        <p:spPr>
          <a:xfrm>
            <a:off x="7678899" y="4893940"/>
            <a:ext cx="33929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學會認識自己及了解他人</a:t>
            </a:r>
            <a:endParaRPr lang="en-US" altLang="zh-TW" b="1" dirty="0"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  <a:p>
            <a:r>
              <a:rPr lang="zh-TW" altLang="en-US" b="1" dirty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建立自我形象</a:t>
            </a:r>
            <a:endParaRPr lang="en-US" altLang="zh-TW" b="1" dirty="0"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  <a:p>
            <a:r>
              <a:rPr lang="zh-TW" altLang="en-US" b="1" dirty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提升</a:t>
            </a:r>
            <a:r>
              <a:rPr lang="zh-TW" altLang="en-US" b="1" dirty="0" smtClean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學生健康</a:t>
            </a:r>
            <a:r>
              <a:rPr lang="zh-TW" altLang="en-US" b="1" dirty="0">
                <a:effectLst>
                  <a:outerShdw blurRad="76200" dist="38100" dir="2700000" algn="tl" rotWithShape="0">
                    <a:prstClr val="black">
                      <a:alpha val="15000"/>
                    </a:prst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心理素質</a:t>
            </a:r>
            <a:endParaRPr lang="zh-CN" altLang="en-US" b="1" dirty="0">
              <a:effectLst>
                <a:outerShdw blurRad="76200" dist="38100" dir="2700000" algn="tl" rotWithShape="0">
                  <a:prstClr val="black">
                    <a:alpha val="15000"/>
                  </a:prst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15" name="ïšļiḓê">
            <a:extLst>
              <a:ext uri="{FF2B5EF4-FFF2-40B4-BE49-F238E27FC236}">
                <a16:creationId xmlns="" xmlns:a16="http://schemas.microsoft.com/office/drawing/2014/main" id="{89BC53BC-75D2-F306-1E32-B490EB5C76D1}"/>
              </a:ext>
            </a:extLst>
          </p:cNvPr>
          <p:cNvSpPr txBox="1"/>
          <p:nvPr/>
        </p:nvSpPr>
        <p:spPr>
          <a:xfrm>
            <a:off x="3983231" y="209875"/>
            <a:ext cx="4218512" cy="1212640"/>
          </a:xfrm>
          <a:prstGeom prst="rect">
            <a:avLst/>
          </a:prstGeom>
          <a:solidFill>
            <a:srgbClr val="92D05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800" b="1" spc="25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</a:defRPr>
            </a:lvl1pPr>
          </a:lstStyle>
          <a:p>
            <a:pPr algn="ctr"/>
            <a:r>
              <a:rPr lang="zh-CN" altLang="en-US" dirty="0">
                <a:effectLst>
                  <a:outerShdw blurRad="38100" dist="63500" dir="2700000" algn="tl">
                    <a:schemeClr val="bg2">
                      <a:lumMod val="25000"/>
                      <a:alpha val="9000"/>
                    </a:scheme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  課程</a:t>
            </a:r>
            <a:r>
              <a:rPr lang="zh-CN" altLang="en-US" dirty="0" smtClean="0">
                <a:effectLst>
                  <a:outerShdw blurRad="38100" dist="63500" dir="2700000" algn="tl">
                    <a:schemeClr val="bg2">
                      <a:lumMod val="25000"/>
                      <a:alpha val="9000"/>
                    </a:scheme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特色</a:t>
            </a:r>
            <a:endParaRPr lang="en-US" altLang="zh-CN" dirty="0" smtClean="0">
              <a:effectLst>
                <a:outerShdw blurRad="38100" dist="63500" dir="2700000" algn="tl">
                  <a:schemeClr val="bg2">
                    <a:lumMod val="25000"/>
                    <a:alpha val="9000"/>
                  </a:scheme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sym typeface="思源黑体 CN Normal" panose="020B0400000000000000" pitchFamily="34" charset="-122"/>
            </a:endParaRPr>
          </a:p>
          <a:p>
            <a:pPr algn="ctr"/>
            <a:r>
              <a:rPr lang="zh-TW" altLang="en-US" dirty="0" smtClean="0">
                <a:effectLst>
                  <a:outerShdw blurRad="38100" dist="63500" dir="2700000" algn="tl">
                    <a:schemeClr val="bg2">
                      <a:lumMod val="25000"/>
                      <a:alpha val="9000"/>
                    </a:scheme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（</a:t>
            </a:r>
            <a:r>
              <a:rPr lang="zh-TW" altLang="en-US" dirty="0">
                <a:effectLst>
                  <a:outerShdw blurRad="38100" dist="63500" dir="2700000" algn="tl">
                    <a:schemeClr val="bg2">
                      <a:lumMod val="25000"/>
                      <a:alpha val="9000"/>
                    </a:scheme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sym typeface="思源黑体 CN Normal" panose="020B0400000000000000" pitchFamily="34" charset="-122"/>
              </a:rPr>
              <a:t>正規教育－日間中學）</a:t>
            </a:r>
            <a:endParaRPr lang="en-US" altLang="zh-CN" dirty="0">
              <a:sym typeface="+mn-lt"/>
            </a:endParaRPr>
          </a:p>
        </p:txBody>
      </p:sp>
      <p:grpSp>
        <p:nvGrpSpPr>
          <p:cNvPr id="24" name="组合 35">
            <a:extLst>
              <a:ext uri="{FF2B5EF4-FFF2-40B4-BE49-F238E27FC236}">
                <a16:creationId xmlns="" xmlns:a16="http://schemas.microsoft.com/office/drawing/2014/main" id="{9DD09AA4-C5BB-CC4A-AD41-59CC383A8711}"/>
              </a:ext>
            </a:extLst>
          </p:cNvPr>
          <p:cNvGrpSpPr/>
          <p:nvPr/>
        </p:nvGrpSpPr>
        <p:grpSpPr>
          <a:xfrm>
            <a:off x="10815675" y="446146"/>
            <a:ext cx="512325" cy="303669"/>
            <a:chOff x="250223" y="420674"/>
            <a:chExt cx="564487" cy="366661"/>
          </a:xfrm>
        </p:grpSpPr>
        <p:sp>
          <p:nvSpPr>
            <p:cNvPr id="28" name="圆角矩形 15">
              <a:extLst>
                <a:ext uri="{FF2B5EF4-FFF2-40B4-BE49-F238E27FC236}">
                  <a16:creationId xmlns="" xmlns:a16="http://schemas.microsoft.com/office/drawing/2014/main" id="{2E757D22-6D8E-47CC-E99C-70FE07C7F4F0}"/>
                </a:ext>
              </a:extLst>
            </p:cNvPr>
            <p:cNvSpPr/>
            <p:nvPr/>
          </p:nvSpPr>
          <p:spPr>
            <a:xfrm rot="2700000">
              <a:off x="487720" y="427732"/>
              <a:ext cx="334047" cy="319932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圆角矩形 16">
              <a:extLst>
                <a:ext uri="{FF2B5EF4-FFF2-40B4-BE49-F238E27FC236}">
                  <a16:creationId xmlns="" xmlns:a16="http://schemas.microsoft.com/office/drawing/2014/main" id="{6257418E-CE66-5515-5B1A-8DD0EBA4A3B6}"/>
                </a:ext>
              </a:extLst>
            </p:cNvPr>
            <p:cNvSpPr/>
            <p:nvPr/>
          </p:nvSpPr>
          <p:spPr>
            <a:xfrm rot="2700000">
              <a:off x="241214" y="434800"/>
              <a:ext cx="361544" cy="343525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519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自定义 10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75B2"/>
      </a:accent1>
      <a:accent2>
        <a:srgbClr val="244F8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1ow0xxiq">
      <a:majorFont>
        <a:latin typeface="思源黑体" panose="020F0302020204030204"/>
        <a:ea typeface="思源黑体"/>
        <a:cs typeface=""/>
      </a:majorFont>
      <a:minorFont>
        <a:latin typeface="思源黑体" panose="020F0502020204030204"/>
        <a:ea typeface="思源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3500</TotalTime>
  <Words>82</Words>
  <Application>Microsoft Office PowerPoint</Application>
  <PresentationFormat>自訂</PresentationFormat>
  <Paragraphs>15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主题​​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肖 燚</dc:creator>
  <cp:lastModifiedBy>SeongFan</cp:lastModifiedBy>
  <cp:revision>181</cp:revision>
  <cp:lastPrinted>2024-01-08T06:25:27Z</cp:lastPrinted>
  <dcterms:created xsi:type="dcterms:W3CDTF">2022-06-26T10:51:25Z</dcterms:created>
  <dcterms:modified xsi:type="dcterms:W3CDTF">2024-01-26T12:56:24Z</dcterms:modified>
</cp:coreProperties>
</file>